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9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09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08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0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433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00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915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02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7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6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6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2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11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1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8CC616-03B6-494A-A5D8-5944F4D1483E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F9C2CB-ED03-412A-97BB-CCC5F6F6F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Међународни дан писмености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44" y="2752344"/>
            <a:ext cx="3064152" cy="255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Зашто је важна писменост?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исменост </a:t>
            </a:r>
            <a:r>
              <a:rPr lang="ru-RU" sz="2800" dirty="0"/>
              <a:t>је људско </a:t>
            </a:r>
            <a:r>
              <a:rPr lang="ru-RU" sz="2800" dirty="0" smtClean="0"/>
              <a:t>право</a:t>
            </a:r>
            <a:endParaRPr lang="en-US" sz="2800" dirty="0"/>
          </a:p>
          <a:p>
            <a:r>
              <a:rPr lang="ru-RU" sz="2800" dirty="0" smtClean="0"/>
              <a:t>средство личног</a:t>
            </a:r>
            <a:r>
              <a:rPr lang="en-US" sz="2800" dirty="0" smtClean="0"/>
              <a:t>, </a:t>
            </a:r>
            <a:r>
              <a:rPr lang="ru-RU" sz="2800" dirty="0" smtClean="0"/>
              <a:t>друштвен</a:t>
            </a:r>
            <a:r>
              <a:rPr lang="sr-Cyrl-RS" sz="2800" dirty="0" smtClean="0"/>
              <a:t>ог </a:t>
            </a:r>
            <a:r>
              <a:rPr lang="ru-RU" sz="2800" dirty="0" smtClean="0"/>
              <a:t>и људског развоја</a:t>
            </a:r>
          </a:p>
          <a:p>
            <a:r>
              <a:rPr lang="ru-RU" sz="2800" dirty="0"/>
              <a:t>писменост </a:t>
            </a:r>
            <a:r>
              <a:rPr lang="ru-RU" sz="2800" dirty="0" smtClean="0"/>
              <a:t>је у </a:t>
            </a:r>
            <a:r>
              <a:rPr lang="ru-RU" sz="2800" dirty="0"/>
              <a:t>сржи образовања за </a:t>
            </a:r>
            <a:r>
              <a:rPr lang="ru-RU" sz="2800" dirty="0" smtClean="0"/>
              <a:t>све</a:t>
            </a:r>
            <a:endParaRPr lang="ru-RU" sz="2800" dirty="0"/>
          </a:p>
          <a:p>
            <a:r>
              <a:rPr lang="ru-RU" sz="2800" dirty="0" smtClean="0"/>
              <a:t>образовне </a:t>
            </a:r>
            <a:r>
              <a:rPr lang="ru-RU" sz="2800" dirty="0"/>
              <a:t>могућности зависе од </a:t>
            </a:r>
            <a:r>
              <a:rPr lang="ru-RU" sz="2800" dirty="0" smtClean="0"/>
              <a:t>писмености</a:t>
            </a:r>
          </a:p>
          <a:p>
            <a:r>
              <a:rPr lang="ru-RU" sz="2800" dirty="0" smtClean="0"/>
              <a:t>писмена </a:t>
            </a:r>
            <a:r>
              <a:rPr lang="ru-RU" sz="2800" dirty="0"/>
              <a:t>друштва </a:t>
            </a:r>
            <a:r>
              <a:rPr lang="ru-RU" sz="2800" dirty="0" smtClean="0"/>
              <a:t>су боље усмерена </a:t>
            </a:r>
            <a:r>
              <a:rPr lang="ru-RU" sz="2800" dirty="0"/>
              <a:t>према </a:t>
            </a:r>
            <a:r>
              <a:rPr lang="ru-RU" sz="2800" dirty="0" smtClean="0"/>
              <a:t>развоју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08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5488" y="982663"/>
            <a:ext cx="9381744" cy="1284287"/>
          </a:xfrm>
        </p:spPr>
        <p:txBody>
          <a:bodyPr>
            <a:normAutofit fontScale="90000"/>
          </a:bodyPr>
          <a:lstStyle/>
          <a:p>
            <a:pPr algn="r"/>
            <a:r>
              <a:rPr lang="sr-Cyrl-RS" b="1" dirty="0" smtClean="0"/>
              <a:t>„Писменост отвара још једне очи људима, оне кроз које душа гледа даље“ </a:t>
            </a:r>
            <a:r>
              <a:rPr lang="sr-Cyrl-RS" dirty="0" smtClean="0"/>
              <a:t>Доситеј Обрадовић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3235325"/>
            <a:ext cx="4762500" cy="2809875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20288"/>
            <a:ext cx="5038344" cy="27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1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Када се обележава?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Организација </a:t>
            </a:r>
            <a:r>
              <a:rPr lang="en-US" dirty="0" err="1"/>
              <a:t>Уједињених</a:t>
            </a:r>
            <a:r>
              <a:rPr lang="en-US" dirty="0"/>
              <a:t> </a:t>
            </a:r>
            <a:r>
              <a:rPr lang="en-US" dirty="0" err="1"/>
              <a:t>нација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образовање</a:t>
            </a:r>
            <a:r>
              <a:rPr lang="en-US" dirty="0"/>
              <a:t>, </a:t>
            </a:r>
            <a:r>
              <a:rPr lang="en-US" dirty="0" err="1"/>
              <a:t>науку</a:t>
            </a:r>
            <a:r>
              <a:rPr lang="en-US" dirty="0"/>
              <a:t> и </a:t>
            </a:r>
            <a:r>
              <a:rPr lang="en-US" dirty="0" err="1"/>
              <a:t>културу</a:t>
            </a:r>
            <a:r>
              <a:rPr lang="en-US" dirty="0"/>
              <a:t> </a:t>
            </a:r>
            <a:r>
              <a:rPr lang="en-US" dirty="0" err="1"/>
              <a:t>Унеско</a:t>
            </a:r>
            <a:r>
              <a:rPr lang="en-US" dirty="0"/>
              <a:t>, </a:t>
            </a:r>
            <a:r>
              <a:rPr lang="en-US" dirty="0" err="1"/>
              <a:t>прогласила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b="1" dirty="0"/>
              <a:t>8. </a:t>
            </a:r>
            <a:r>
              <a:rPr lang="en-US" b="1" dirty="0" err="1"/>
              <a:t>септембар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Међународни</a:t>
            </a:r>
            <a:r>
              <a:rPr lang="en-US" dirty="0"/>
              <a:t> </a:t>
            </a:r>
            <a:r>
              <a:rPr lang="en-US" dirty="0" err="1"/>
              <a:t>дан</a:t>
            </a:r>
            <a:r>
              <a:rPr lang="en-US" dirty="0"/>
              <a:t> </a:t>
            </a:r>
            <a:r>
              <a:rPr lang="en-US" dirty="0" err="1"/>
              <a:t>писмености</a:t>
            </a:r>
            <a:r>
              <a:rPr lang="en-US" dirty="0"/>
              <a:t> 1967. </a:t>
            </a:r>
            <a:r>
              <a:rPr lang="en-US" dirty="0" err="1"/>
              <a:t>године</a:t>
            </a:r>
            <a:r>
              <a:rPr lang="en-US" dirty="0"/>
              <a:t>,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би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сваке</a:t>
            </a:r>
            <a:r>
              <a:rPr lang="en-US" dirty="0"/>
              <a:t> </a:t>
            </a:r>
            <a:r>
              <a:rPr lang="en-US" dirty="0" err="1"/>
              <a:t>године</a:t>
            </a:r>
            <a:r>
              <a:rPr lang="en-US" dirty="0"/>
              <a:t>, </a:t>
            </a:r>
            <a:r>
              <a:rPr lang="en-US" dirty="0" err="1"/>
              <a:t>бар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тај</a:t>
            </a:r>
            <a:r>
              <a:rPr lang="en-US" dirty="0"/>
              <a:t> </a:t>
            </a:r>
            <a:r>
              <a:rPr lang="en-US" dirty="0" err="1"/>
              <a:t>дан</a:t>
            </a:r>
            <a:r>
              <a:rPr lang="en-US" dirty="0"/>
              <a:t>, </a:t>
            </a:r>
            <a:r>
              <a:rPr lang="en-US" dirty="0" err="1"/>
              <a:t>истакла</a:t>
            </a:r>
            <a:r>
              <a:rPr lang="en-US" dirty="0"/>
              <a:t> </a:t>
            </a:r>
            <a:r>
              <a:rPr lang="en-US" b="1" dirty="0" err="1"/>
              <a:t>важност</a:t>
            </a:r>
            <a:r>
              <a:rPr lang="en-US" b="1" dirty="0"/>
              <a:t> </a:t>
            </a:r>
            <a:r>
              <a:rPr lang="en-US" b="1" dirty="0" err="1"/>
              <a:t>читања</a:t>
            </a:r>
            <a:r>
              <a:rPr lang="en-US" b="1" dirty="0"/>
              <a:t> и </a:t>
            </a:r>
            <a:r>
              <a:rPr lang="en-US" b="1" dirty="0" err="1"/>
              <a:t>писмености</a:t>
            </a:r>
            <a:r>
              <a:rPr lang="en-US" dirty="0"/>
              <a:t>, </a:t>
            </a:r>
            <a:r>
              <a:rPr lang="en-US" dirty="0" err="1"/>
              <a:t>како</a:t>
            </a:r>
            <a:r>
              <a:rPr lang="en-US" dirty="0"/>
              <a:t> у </a:t>
            </a:r>
            <a:r>
              <a:rPr lang="en-US" dirty="0" err="1"/>
              <a:t>животу</a:t>
            </a:r>
            <a:r>
              <a:rPr lang="en-US" dirty="0"/>
              <a:t> </a:t>
            </a:r>
            <a:r>
              <a:rPr lang="en-US" dirty="0" err="1"/>
              <a:t>појединца</a:t>
            </a:r>
            <a:r>
              <a:rPr lang="en-US" dirty="0"/>
              <a:t>, </a:t>
            </a:r>
            <a:r>
              <a:rPr lang="en-US" dirty="0" err="1"/>
              <a:t>тако</a:t>
            </a:r>
            <a:r>
              <a:rPr lang="en-US" dirty="0"/>
              <a:t> и </a:t>
            </a:r>
            <a:r>
              <a:rPr lang="en-US" dirty="0" err="1"/>
              <a:t>друштва</a:t>
            </a:r>
            <a:r>
              <a:rPr lang="en-US" dirty="0"/>
              <a:t> у </a:t>
            </a:r>
            <a:r>
              <a:rPr lang="en-US" dirty="0" err="1"/>
              <a:t>целини</a:t>
            </a:r>
            <a:r>
              <a:rPr lang="en-US" dirty="0"/>
              <a:t>. </a:t>
            </a:r>
            <a:endParaRPr lang="sr-Cyrl-RS" dirty="0" smtClean="0"/>
          </a:p>
          <a:p>
            <a:pPr algn="just"/>
            <a:r>
              <a:rPr lang="ru-RU" b="1" dirty="0"/>
              <a:t>Циљ</a:t>
            </a:r>
            <a:r>
              <a:rPr lang="ru-RU" dirty="0"/>
              <a:t> обележавања Међународног дана писмености јесте да подсети на проблем неписмености који постоји у целом свету, иако живимо у двадесет и првом веку, веку савремене технологије. Неки од проблема особа које се воде као </a:t>
            </a:r>
            <a:r>
              <a:rPr lang="ru-RU" b="1" dirty="0"/>
              <a:t>функционално неписмене </a:t>
            </a:r>
            <a:r>
              <a:rPr lang="ru-RU" dirty="0"/>
              <a:t>су попуњавање формулара, разумевање извештаја о стању у банци, плаћање рачуна, примена информација добијених из различитих текстова.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 smtClean="0"/>
              <a:t>Шта подразумева неписменост?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/>
              <a:t>Неписменост или аналфабетизам</a:t>
            </a:r>
            <a:r>
              <a:rPr lang="ru-RU" dirty="0"/>
              <a:t> је непознавање писма, неупућеност у вештину читања и писања. Критеријуми по којима се нека особа сврстава у неписмено становништво се разликују од државе до државе. Негде се сматра да је особа неписмена ако не зна да чита или пише, а док је на другим местима критеријум да не зна да чита, нити да пише. У неким државама, као што су Јапан, Хонгконг и Гвајана, особа се сматра неписменом ако не поседује основно образовање. </a:t>
            </a:r>
            <a:endParaRPr lang="ru-RU" dirty="0" smtClean="0"/>
          </a:p>
          <a:p>
            <a:pPr algn="just"/>
            <a:r>
              <a:rPr lang="ru-RU" dirty="0" smtClean="0"/>
              <a:t>УНЕСКО</a:t>
            </a:r>
            <a:r>
              <a:rPr lang="ru-RU" dirty="0"/>
              <a:t> својом резолуцијом из 1958. године препоручује да се неписменима називају људи који не знају да прочитају или напишу једноставан текст у вези са свакодневним животом.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Ситуација у свету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dirty="0"/>
              <a:t>П</a:t>
            </a:r>
            <a:r>
              <a:rPr lang="en-US" dirty="0" err="1" smtClean="0"/>
              <a:t>одаци</a:t>
            </a:r>
            <a:r>
              <a:rPr lang="en-US" dirty="0" smtClean="0"/>
              <a:t> </a:t>
            </a:r>
            <a:r>
              <a:rPr lang="en-US" dirty="0" err="1"/>
              <a:t>Унеско</a:t>
            </a:r>
            <a:r>
              <a:rPr lang="en-US" dirty="0"/>
              <a:t>-а </a:t>
            </a:r>
            <a:r>
              <a:rPr lang="en-US" dirty="0" err="1"/>
              <a:t>показују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више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b="1" dirty="0"/>
              <a:t>900 </a:t>
            </a:r>
            <a:r>
              <a:rPr lang="en-US" b="1" dirty="0" err="1"/>
              <a:t>милиона</a:t>
            </a:r>
            <a:r>
              <a:rPr lang="en-US" b="1" dirty="0"/>
              <a:t> </a:t>
            </a:r>
            <a:r>
              <a:rPr lang="en-US" b="1" dirty="0" err="1"/>
              <a:t>одраслих</a:t>
            </a:r>
            <a:r>
              <a:rPr lang="en-US" b="1" dirty="0"/>
              <a:t> </a:t>
            </a:r>
            <a:r>
              <a:rPr lang="en-US" b="1" dirty="0" err="1"/>
              <a:t>људи</a:t>
            </a:r>
            <a:r>
              <a:rPr lang="en-US" b="1" dirty="0"/>
              <a:t> </a:t>
            </a:r>
            <a:r>
              <a:rPr lang="en-US" dirty="0"/>
              <a:t>у </a:t>
            </a:r>
            <a:r>
              <a:rPr lang="en-US" dirty="0" err="1"/>
              <a:t>свету</a:t>
            </a:r>
            <a:r>
              <a:rPr lang="en-US" dirty="0"/>
              <a:t> </a:t>
            </a:r>
            <a:r>
              <a:rPr lang="en-US" dirty="0" err="1"/>
              <a:t>неписмено</a:t>
            </a:r>
            <a:r>
              <a:rPr lang="en-US" dirty="0"/>
              <a:t>.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значи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један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пет</a:t>
            </a:r>
            <a:r>
              <a:rPr lang="en-US" dirty="0"/>
              <a:t> </a:t>
            </a:r>
            <a:r>
              <a:rPr lang="en-US" dirty="0" err="1"/>
              <a:t>пунолетних</a:t>
            </a:r>
            <a:r>
              <a:rPr lang="en-US" dirty="0"/>
              <a:t> </a:t>
            </a:r>
            <a:r>
              <a:rPr lang="en-US" dirty="0" err="1"/>
              <a:t>људи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планети</a:t>
            </a:r>
            <a:r>
              <a:rPr lang="en-US" dirty="0"/>
              <a:t> </a:t>
            </a:r>
            <a:r>
              <a:rPr lang="en-US" dirty="0" err="1"/>
              <a:t>још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зна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чита</a:t>
            </a:r>
            <a:r>
              <a:rPr lang="en-US" dirty="0"/>
              <a:t> и </a:t>
            </a:r>
            <a:r>
              <a:rPr lang="en-US" dirty="0" err="1"/>
              <a:t>пише</a:t>
            </a:r>
            <a:r>
              <a:rPr lang="en-US" dirty="0"/>
              <a:t>, а </a:t>
            </a:r>
            <a:r>
              <a:rPr lang="en-US" dirty="0" err="1"/>
              <a:t>две</a:t>
            </a:r>
            <a:r>
              <a:rPr lang="en-US" dirty="0"/>
              <a:t> </a:t>
            </a:r>
            <a:r>
              <a:rPr lang="en-US" dirty="0" err="1"/>
              <a:t>трећине</a:t>
            </a:r>
            <a:r>
              <a:rPr lang="en-US" dirty="0"/>
              <a:t> </a:t>
            </a:r>
            <a:r>
              <a:rPr lang="en-US" dirty="0" err="1"/>
              <a:t>од</a:t>
            </a:r>
            <a:r>
              <a:rPr lang="en-US" dirty="0"/>
              <a:t> </a:t>
            </a:r>
            <a:r>
              <a:rPr lang="en-US" dirty="0" err="1"/>
              <a:t>тог</a:t>
            </a:r>
            <a:r>
              <a:rPr lang="en-US" dirty="0"/>
              <a:t> </a:t>
            </a:r>
            <a:r>
              <a:rPr lang="en-US" dirty="0" err="1"/>
              <a:t>броја</a:t>
            </a:r>
            <a:r>
              <a:rPr lang="en-US" dirty="0"/>
              <a:t> </a:t>
            </a:r>
            <a:r>
              <a:rPr lang="en-US" dirty="0" err="1"/>
              <a:t>чине</a:t>
            </a:r>
            <a:r>
              <a:rPr lang="en-US" dirty="0"/>
              <a:t> </a:t>
            </a:r>
            <a:r>
              <a:rPr lang="en-US" dirty="0" err="1"/>
              <a:t>жене</a:t>
            </a:r>
            <a:r>
              <a:rPr lang="en-US" dirty="0" smtClean="0"/>
              <a:t>.</a:t>
            </a:r>
            <a:endParaRPr lang="sr-Cyrl-RS" dirty="0" smtClean="0"/>
          </a:p>
          <a:p>
            <a:pPr algn="just"/>
            <a:r>
              <a:rPr lang="en-US" dirty="0" err="1" smtClean="0"/>
              <a:t>Према</a:t>
            </a:r>
            <a:r>
              <a:rPr lang="en-US" dirty="0" smtClean="0"/>
              <a:t> </a:t>
            </a:r>
            <a:r>
              <a:rPr lang="en-US" dirty="0" err="1"/>
              <a:t>подацима</a:t>
            </a:r>
            <a:r>
              <a:rPr lang="en-US" dirty="0"/>
              <a:t> </a:t>
            </a:r>
            <a:r>
              <a:rPr lang="en-US" dirty="0" err="1"/>
              <a:t>којима</a:t>
            </a:r>
            <a:r>
              <a:rPr lang="en-US" dirty="0"/>
              <a:t> </a:t>
            </a:r>
            <a:r>
              <a:rPr lang="en-US" dirty="0" err="1"/>
              <a:t>располаже</a:t>
            </a:r>
            <a:r>
              <a:rPr lang="en-US" dirty="0"/>
              <a:t> </a:t>
            </a:r>
            <a:r>
              <a:rPr lang="en-US" dirty="0" err="1"/>
              <a:t>Унеско</a:t>
            </a:r>
            <a:r>
              <a:rPr lang="en-US" dirty="0"/>
              <a:t>, </a:t>
            </a:r>
            <a:r>
              <a:rPr lang="en-US" dirty="0" err="1"/>
              <a:t>чак</a:t>
            </a:r>
            <a:r>
              <a:rPr lang="en-US" dirty="0"/>
              <a:t> </a:t>
            </a:r>
            <a:r>
              <a:rPr lang="en-US" b="1" dirty="0"/>
              <a:t>113 </a:t>
            </a:r>
            <a:r>
              <a:rPr lang="en-US" b="1" dirty="0" err="1"/>
              <a:t>милиона</a:t>
            </a:r>
            <a:r>
              <a:rPr lang="en-US" b="1" dirty="0"/>
              <a:t> </a:t>
            </a:r>
            <a:r>
              <a:rPr lang="en-US" b="1" dirty="0" err="1"/>
              <a:t>деце</a:t>
            </a:r>
            <a:r>
              <a:rPr lang="en-US" b="1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иде</a:t>
            </a:r>
            <a:r>
              <a:rPr lang="en-US" dirty="0"/>
              <a:t> у </a:t>
            </a:r>
            <a:r>
              <a:rPr lang="en-US" dirty="0" err="1"/>
              <a:t>школу</a:t>
            </a:r>
            <a:r>
              <a:rPr lang="en-US" dirty="0"/>
              <a:t>, </a:t>
            </a:r>
            <a:r>
              <a:rPr lang="en-US" dirty="0" err="1"/>
              <a:t>похађа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нередовно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ју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напустило</a:t>
            </a:r>
            <a:r>
              <a:rPr lang="en-US" dirty="0"/>
              <a:t>. </a:t>
            </a:r>
            <a:endParaRPr lang="sr-Cyrl-RS" dirty="0" smtClean="0"/>
          </a:p>
          <a:p>
            <a:pPr algn="just"/>
            <a:r>
              <a:rPr lang="ru-RU" dirty="0" smtClean="0"/>
              <a:t>Највише </a:t>
            </a:r>
            <a:r>
              <a:rPr lang="ru-RU" dirty="0"/>
              <a:t>неписмених </a:t>
            </a:r>
            <a:r>
              <a:rPr lang="en-US" dirty="0" err="1" smtClean="0"/>
              <a:t>становника</a:t>
            </a:r>
            <a:r>
              <a:rPr lang="en-US" dirty="0" smtClean="0"/>
              <a:t> </a:t>
            </a:r>
            <a:r>
              <a:rPr lang="en-US" dirty="0" err="1"/>
              <a:t>живи</a:t>
            </a:r>
            <a:r>
              <a:rPr lang="en-US" dirty="0"/>
              <a:t> у </a:t>
            </a:r>
            <a:r>
              <a:rPr lang="en-US" dirty="0" err="1"/>
              <a:t>подсахарским</a:t>
            </a:r>
            <a:r>
              <a:rPr lang="en-US" dirty="0"/>
              <a:t> </a:t>
            </a:r>
            <a:r>
              <a:rPr lang="en-US" dirty="0" err="1"/>
              <a:t>земљама</a:t>
            </a:r>
            <a:r>
              <a:rPr lang="en-US" dirty="0"/>
              <a:t>, </a:t>
            </a:r>
            <a:r>
              <a:rPr lang="en-US" dirty="0" err="1"/>
              <a:t>где</a:t>
            </a:r>
            <a:r>
              <a:rPr lang="en-US" dirty="0"/>
              <a:t> </a:t>
            </a:r>
            <a:r>
              <a:rPr lang="en-US" dirty="0" err="1"/>
              <a:t>женска</a:t>
            </a:r>
            <a:r>
              <a:rPr lang="en-US" dirty="0"/>
              <a:t> </a:t>
            </a:r>
            <a:r>
              <a:rPr lang="en-US" dirty="0" err="1"/>
              <a:t>деца</a:t>
            </a:r>
            <a:r>
              <a:rPr lang="en-US" dirty="0"/>
              <a:t> </a:t>
            </a:r>
            <a:r>
              <a:rPr lang="en-US" dirty="0" err="1"/>
              <a:t>уопште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иду</a:t>
            </a:r>
            <a:r>
              <a:rPr lang="en-US" dirty="0"/>
              <a:t> у </a:t>
            </a:r>
            <a:r>
              <a:rPr lang="en-US" dirty="0" err="1"/>
              <a:t>школу</a:t>
            </a:r>
            <a:r>
              <a:rPr lang="en-US" dirty="0"/>
              <a:t>, а </a:t>
            </a:r>
            <a:r>
              <a:rPr lang="en-US" dirty="0" err="1"/>
              <a:t>следе</a:t>
            </a:r>
            <a:r>
              <a:rPr lang="en-US" dirty="0"/>
              <a:t> </a:t>
            </a:r>
            <a:r>
              <a:rPr lang="en-US" dirty="0" err="1"/>
              <a:t>југозападна</a:t>
            </a:r>
            <a:r>
              <a:rPr lang="en-US" dirty="0"/>
              <a:t> и </a:t>
            </a:r>
            <a:r>
              <a:rPr lang="en-US" dirty="0" err="1"/>
              <a:t>источна</a:t>
            </a:r>
            <a:r>
              <a:rPr lang="en-US" dirty="0"/>
              <a:t> </a:t>
            </a:r>
            <a:r>
              <a:rPr lang="en-US" dirty="0" err="1"/>
              <a:t>Азија</a:t>
            </a:r>
            <a:r>
              <a:rPr lang="en-US" dirty="0"/>
              <a:t> и </a:t>
            </a:r>
            <a:r>
              <a:rPr lang="en-US" dirty="0" err="1"/>
              <a:t>арапске</a:t>
            </a:r>
            <a:r>
              <a:rPr lang="en-US" dirty="0"/>
              <a:t> </a:t>
            </a:r>
            <a:r>
              <a:rPr lang="en-US" dirty="0" err="1"/>
              <a:t>земље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Ситуација у Србији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600" dirty="0"/>
              <a:t>Статистички </a:t>
            </a:r>
            <a:r>
              <a:rPr lang="ru-RU" sz="2600" dirty="0" smtClean="0"/>
              <a:t>подаци </a:t>
            </a:r>
            <a:r>
              <a:rPr lang="ru-RU" sz="2600" dirty="0"/>
              <a:t>говоре да писменост у Србији и региону није на завидном нивоу. У Србији је </a:t>
            </a:r>
            <a:r>
              <a:rPr lang="ru-RU" sz="2600" b="1" dirty="0"/>
              <a:t>17% становништва неписмено</a:t>
            </a:r>
            <a:r>
              <a:rPr lang="ru-RU" sz="2600" dirty="0"/>
              <a:t>, док </a:t>
            </a:r>
            <a:r>
              <a:rPr lang="ru-RU" altLang="en-US" sz="2600" dirty="0">
                <a:solidFill>
                  <a:schemeClr val="tx1"/>
                </a:solidFill>
              </a:rPr>
              <a:t>око 850 000 становника </a:t>
            </a:r>
            <a:r>
              <a:rPr lang="ru-RU" altLang="en-US" sz="2600" dirty="0" smtClean="0">
                <a:solidFill>
                  <a:schemeClr val="tx1"/>
                </a:solidFill>
              </a:rPr>
              <a:t>(</a:t>
            </a:r>
            <a:r>
              <a:rPr lang="ru-RU" sz="2600" dirty="0" smtClean="0"/>
              <a:t>14</a:t>
            </a:r>
            <a:r>
              <a:rPr lang="ru-RU" sz="2600" dirty="0"/>
              <a:t>% </a:t>
            </a:r>
            <a:r>
              <a:rPr lang="ru-RU" sz="2600" dirty="0" smtClean="0"/>
              <a:t>популације) </a:t>
            </a:r>
            <a:r>
              <a:rPr lang="ru-RU" sz="2600" dirty="0"/>
              <a:t>нема дан школе или има само неколико </a:t>
            </a:r>
            <a:r>
              <a:rPr lang="ru-RU" altLang="en-US" sz="2600" dirty="0">
                <a:solidFill>
                  <a:schemeClr val="tx1"/>
                </a:solidFill>
              </a:rPr>
              <a:t>разреда основне школе</a:t>
            </a:r>
            <a:r>
              <a:rPr lang="ru-RU" sz="2600" dirty="0" smtClean="0"/>
              <a:t>, </a:t>
            </a:r>
            <a:r>
              <a:rPr lang="ru-RU" sz="2600" dirty="0"/>
              <a:t>а 11% деце има незавршеу основну школу. </a:t>
            </a:r>
            <a:endParaRPr lang="ru-RU" sz="2600" dirty="0" smtClean="0"/>
          </a:p>
          <a:p>
            <a:pPr algn="just"/>
            <a:r>
              <a:rPr lang="ru-RU" sz="2600" dirty="0" smtClean="0"/>
              <a:t>Унеско </a:t>
            </a:r>
            <a:r>
              <a:rPr lang="ru-RU" sz="2600" dirty="0"/>
              <a:t>сматра да је проценат од 0,2 % неписмених прихватљив и дозвољен максимум</a:t>
            </a:r>
            <a:r>
              <a:rPr lang="ru-RU" sz="2600" dirty="0" smtClean="0"/>
              <a:t>.</a:t>
            </a:r>
          </a:p>
          <a:p>
            <a:pPr algn="just"/>
            <a:r>
              <a:rPr lang="en-US" sz="2600" dirty="0" err="1" smtClean="0"/>
              <a:t>Највиша</a:t>
            </a:r>
            <a:r>
              <a:rPr lang="en-US" sz="2600" dirty="0" smtClean="0"/>
              <a:t> </a:t>
            </a:r>
            <a:r>
              <a:rPr lang="en-US" sz="2600" dirty="0" err="1"/>
              <a:t>стопа</a:t>
            </a:r>
            <a:r>
              <a:rPr lang="en-US" sz="2600" dirty="0"/>
              <a:t> </a:t>
            </a:r>
            <a:r>
              <a:rPr lang="en-US" sz="2600" dirty="0" err="1"/>
              <a:t>неписмености</a:t>
            </a:r>
            <a:r>
              <a:rPr lang="en-US" sz="2600" dirty="0"/>
              <a:t> </a:t>
            </a:r>
            <a:r>
              <a:rPr lang="en-US" sz="2600" dirty="0" err="1"/>
              <a:t>бележи</a:t>
            </a:r>
            <a:r>
              <a:rPr lang="en-US" sz="2600" dirty="0"/>
              <a:t> </a:t>
            </a:r>
            <a:r>
              <a:rPr lang="en-US" sz="2600" dirty="0" err="1"/>
              <a:t>се</a:t>
            </a:r>
            <a:r>
              <a:rPr lang="en-US" sz="2600" dirty="0"/>
              <a:t> у </a:t>
            </a:r>
            <a:r>
              <a:rPr lang="en-US" sz="2600" dirty="0" err="1"/>
              <a:t>јужној</a:t>
            </a:r>
            <a:r>
              <a:rPr lang="en-US" sz="2600" dirty="0"/>
              <a:t> и </a:t>
            </a:r>
            <a:r>
              <a:rPr lang="en-US" sz="2600" dirty="0" err="1"/>
              <a:t>источој</a:t>
            </a:r>
            <a:r>
              <a:rPr lang="en-US" sz="2600" dirty="0"/>
              <a:t> </a:t>
            </a:r>
            <a:r>
              <a:rPr lang="en-US" sz="2600" dirty="0" err="1"/>
              <a:t>Србији</a:t>
            </a:r>
            <a:r>
              <a:rPr lang="en-US" sz="2600" dirty="0"/>
              <a:t> а </a:t>
            </a:r>
            <a:r>
              <a:rPr lang="en-US" sz="2600" dirty="0" err="1"/>
              <a:t>поред</a:t>
            </a:r>
            <a:r>
              <a:rPr lang="en-US" sz="2600" dirty="0"/>
              <a:t> </a:t>
            </a:r>
            <a:r>
              <a:rPr lang="en-US" sz="2600" dirty="0" err="1"/>
              <a:t>младих</a:t>
            </a:r>
            <a:r>
              <a:rPr lang="en-US" sz="2600" dirty="0"/>
              <a:t> </a:t>
            </a:r>
            <a:r>
              <a:rPr lang="en-US" sz="2600" dirty="0" err="1"/>
              <a:t>угрожени</a:t>
            </a:r>
            <a:r>
              <a:rPr lang="en-US" sz="2600" dirty="0"/>
              <a:t> </a:t>
            </a:r>
            <a:r>
              <a:rPr lang="en-US" sz="2600" dirty="0" err="1"/>
              <a:t>су</a:t>
            </a:r>
            <a:r>
              <a:rPr lang="en-US" sz="2600" dirty="0"/>
              <a:t> и </a:t>
            </a:r>
            <a:r>
              <a:rPr lang="en-US" sz="2600" dirty="0" err="1"/>
              <a:t>одрасли</a:t>
            </a:r>
            <a:r>
              <a:rPr lang="en-US" sz="2600" dirty="0"/>
              <a:t>, </a:t>
            </a:r>
            <a:r>
              <a:rPr lang="en-US" sz="2600" dirty="0" err="1"/>
              <a:t>углавном</a:t>
            </a:r>
            <a:r>
              <a:rPr lang="en-US" sz="2600" dirty="0"/>
              <a:t> </a:t>
            </a:r>
            <a:r>
              <a:rPr lang="en-US" sz="2600" dirty="0" err="1"/>
              <a:t>жене</a:t>
            </a:r>
            <a:r>
              <a:rPr lang="en-US" sz="2600" dirty="0"/>
              <a:t>, </a:t>
            </a:r>
            <a:r>
              <a:rPr lang="en-US" sz="2600" dirty="0" err="1"/>
              <a:t>изнад</a:t>
            </a:r>
            <a:r>
              <a:rPr lang="en-US" sz="2600" dirty="0"/>
              <a:t> 50 </a:t>
            </a:r>
            <a:r>
              <a:rPr lang="en-US" sz="2600" dirty="0" err="1"/>
              <a:t>година</a:t>
            </a:r>
            <a:r>
              <a:rPr lang="en-US" sz="2600" dirty="0"/>
              <a:t>... </a:t>
            </a:r>
            <a:endParaRPr lang="sr-Cyrl-RS" sz="2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Концепт писмености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Концепт</a:t>
            </a:r>
            <a:r>
              <a:rPr lang="en-US" dirty="0"/>
              <a:t> </a:t>
            </a:r>
            <a:r>
              <a:rPr lang="en-US" dirty="0" err="1"/>
              <a:t>писмености</a:t>
            </a:r>
            <a:r>
              <a:rPr lang="en-US" dirty="0"/>
              <a:t> </a:t>
            </a:r>
            <a:r>
              <a:rPr lang="en-US" dirty="0" err="1"/>
              <a:t>некада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подразумевао</a:t>
            </a:r>
            <a:r>
              <a:rPr lang="en-US" dirty="0"/>
              <a:t> </a:t>
            </a:r>
            <a:r>
              <a:rPr lang="en-US" dirty="0" err="1"/>
              <a:t>савладавање</a:t>
            </a:r>
            <a:r>
              <a:rPr lang="en-US" dirty="0"/>
              <a:t> </a:t>
            </a:r>
            <a:r>
              <a:rPr lang="en-US" dirty="0" err="1"/>
              <a:t>вештине</a:t>
            </a:r>
            <a:r>
              <a:rPr lang="en-US" dirty="0"/>
              <a:t> </a:t>
            </a:r>
            <a:r>
              <a:rPr lang="en-US" dirty="0" err="1"/>
              <a:t>читања</a:t>
            </a:r>
            <a:r>
              <a:rPr lang="en-US" dirty="0"/>
              <a:t> и </a:t>
            </a:r>
            <a:r>
              <a:rPr lang="en-US" dirty="0" err="1"/>
              <a:t>писања</a:t>
            </a:r>
            <a:r>
              <a:rPr lang="en-US" dirty="0"/>
              <a:t>. </a:t>
            </a:r>
            <a:endParaRPr lang="sr-Cyrl-RS" dirty="0" smtClean="0"/>
          </a:p>
          <a:p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/>
              <a:t>шездесетих</a:t>
            </a:r>
            <a:r>
              <a:rPr lang="en-US" dirty="0"/>
              <a:t> </a:t>
            </a:r>
            <a:r>
              <a:rPr lang="en-US" dirty="0" err="1"/>
              <a:t>година</a:t>
            </a:r>
            <a:r>
              <a:rPr lang="en-US" dirty="0"/>
              <a:t> </a:t>
            </a:r>
            <a:r>
              <a:rPr lang="sr-Cyrl-RS" dirty="0" smtClean="0"/>
              <a:t>20.</a:t>
            </a:r>
            <a:r>
              <a:rPr lang="en-US" dirty="0" smtClean="0"/>
              <a:t> </a:t>
            </a:r>
            <a:r>
              <a:rPr lang="en-US" dirty="0" err="1"/>
              <a:t>века</a:t>
            </a:r>
            <a:r>
              <a:rPr lang="en-US" dirty="0"/>
              <a:t> </a:t>
            </a:r>
            <a:r>
              <a:rPr lang="en-US" dirty="0" err="1"/>
              <a:t>приступа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b="1" dirty="0" err="1"/>
              <a:t>функционалном</a:t>
            </a:r>
            <a:r>
              <a:rPr lang="en-US" b="1" dirty="0"/>
              <a:t> </a:t>
            </a:r>
            <a:r>
              <a:rPr lang="en-US" b="1" dirty="0" err="1"/>
              <a:t>описмењавању</a:t>
            </a:r>
            <a:r>
              <a:rPr lang="en-US" dirty="0"/>
              <a:t>,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подразумева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особа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могућност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исправно</a:t>
            </a:r>
            <a:r>
              <a:rPr lang="en-US" dirty="0"/>
              <a:t> </a:t>
            </a:r>
            <a:r>
              <a:rPr lang="en-US" dirty="0" err="1"/>
              <a:t>чита</a:t>
            </a:r>
            <a:r>
              <a:rPr lang="en-US" dirty="0"/>
              <a:t>, </a:t>
            </a:r>
            <a:r>
              <a:rPr lang="en-US" dirty="0" err="1"/>
              <a:t>пише</a:t>
            </a:r>
            <a:r>
              <a:rPr lang="en-US" dirty="0"/>
              <a:t> и </a:t>
            </a:r>
            <a:r>
              <a:rPr lang="en-US" dirty="0" err="1"/>
              <a:t>говори</a:t>
            </a:r>
            <a:r>
              <a:rPr lang="en-US" dirty="0"/>
              <a:t> </a:t>
            </a:r>
            <a:r>
              <a:rPr lang="en-US" dirty="0" err="1"/>
              <a:t>уз</a:t>
            </a:r>
            <a:r>
              <a:rPr lang="en-US" dirty="0"/>
              <a:t> </a:t>
            </a:r>
            <a:r>
              <a:rPr lang="en-US" dirty="0" err="1"/>
              <a:t>разумевање</a:t>
            </a:r>
            <a:r>
              <a:rPr lang="en-US" dirty="0"/>
              <a:t>, </a:t>
            </a:r>
            <a:r>
              <a:rPr lang="en-US" dirty="0" err="1"/>
              <a:t>као</a:t>
            </a:r>
            <a:r>
              <a:rPr lang="en-US" dirty="0"/>
              <a:t> и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познавање</a:t>
            </a:r>
            <a:r>
              <a:rPr lang="en-US" dirty="0"/>
              <a:t> </a:t>
            </a:r>
            <a:r>
              <a:rPr lang="en-US" dirty="0" err="1"/>
              <a:t>потребних</a:t>
            </a:r>
            <a:r>
              <a:rPr lang="en-US" dirty="0"/>
              <a:t> </a:t>
            </a:r>
            <a:r>
              <a:rPr lang="en-US" dirty="0" err="1"/>
              <a:t>вештина</a:t>
            </a:r>
            <a:r>
              <a:rPr lang="en-US" dirty="0"/>
              <a:t> </a:t>
            </a:r>
            <a:r>
              <a:rPr lang="en-US" dirty="0" err="1"/>
              <a:t>споразумевања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Концепт писмености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Према</a:t>
            </a:r>
            <a:r>
              <a:rPr lang="en-US" dirty="0"/>
              <a:t> </a:t>
            </a:r>
            <a:r>
              <a:rPr lang="en-US" dirty="0" err="1"/>
              <a:t>дефиницији</a:t>
            </a:r>
            <a:r>
              <a:rPr lang="en-US" dirty="0"/>
              <a:t> </a:t>
            </a:r>
            <a:r>
              <a:rPr lang="en-US" dirty="0" err="1"/>
              <a:t>Пројекта</a:t>
            </a:r>
            <a:r>
              <a:rPr lang="en-US" dirty="0"/>
              <a:t> </a:t>
            </a:r>
            <a:r>
              <a:rPr lang="en-US" dirty="0" err="1"/>
              <a:t>међународне</a:t>
            </a:r>
            <a:r>
              <a:rPr lang="en-US" dirty="0"/>
              <a:t> </a:t>
            </a:r>
            <a:r>
              <a:rPr lang="en-US" dirty="0" err="1"/>
              <a:t>писмености</a:t>
            </a:r>
            <a:r>
              <a:rPr lang="en-US" dirty="0"/>
              <a:t> </a:t>
            </a:r>
            <a:r>
              <a:rPr lang="en-US" dirty="0" err="1"/>
              <a:t>одраслих</a:t>
            </a:r>
            <a:r>
              <a:rPr lang="en-US" dirty="0"/>
              <a:t> (ИАЛС) </a:t>
            </a:r>
            <a:r>
              <a:rPr lang="en-US" dirty="0" err="1"/>
              <a:t>писменост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дефинише</a:t>
            </a:r>
            <a:r>
              <a:rPr lang="en-US" dirty="0"/>
              <a:t> </a:t>
            </a:r>
            <a:r>
              <a:rPr lang="en-US" dirty="0" err="1" smtClean="0"/>
              <a:t>као</a:t>
            </a:r>
            <a:r>
              <a:rPr lang="sr-Cyrl-RS" dirty="0"/>
              <a:t>:</a:t>
            </a:r>
            <a:endParaRPr lang="sr-Cyrl-R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прозна</a:t>
            </a:r>
            <a:r>
              <a:rPr lang="en-US" dirty="0" smtClean="0"/>
              <a:t> </a:t>
            </a:r>
            <a:r>
              <a:rPr lang="en-US" dirty="0" err="1"/>
              <a:t>писменост</a:t>
            </a:r>
            <a:r>
              <a:rPr lang="en-US" dirty="0"/>
              <a:t> (</a:t>
            </a:r>
            <a:r>
              <a:rPr lang="en-US" dirty="0" err="1"/>
              <a:t>разумевање</a:t>
            </a:r>
            <a:r>
              <a:rPr lang="en-US" dirty="0"/>
              <a:t> и </a:t>
            </a:r>
            <a:r>
              <a:rPr lang="en-US" dirty="0" err="1"/>
              <a:t>коришћење</a:t>
            </a:r>
            <a:r>
              <a:rPr lang="en-US" dirty="0"/>
              <a:t> </a:t>
            </a:r>
            <a:r>
              <a:rPr lang="en-US" dirty="0" err="1"/>
              <a:t>информација</a:t>
            </a:r>
            <a:r>
              <a:rPr lang="en-US" dirty="0"/>
              <a:t> </a:t>
            </a:r>
            <a:r>
              <a:rPr lang="en-US" dirty="0" err="1"/>
              <a:t>добијених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текстова</a:t>
            </a:r>
            <a:r>
              <a:rPr lang="en-US" dirty="0"/>
              <a:t>), </a:t>
            </a:r>
            <a:endParaRPr lang="sr-Cyrl-R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документациона</a:t>
            </a:r>
            <a:r>
              <a:rPr lang="en-US" dirty="0" smtClean="0"/>
              <a:t> </a:t>
            </a:r>
            <a:r>
              <a:rPr lang="en-US" dirty="0" err="1"/>
              <a:t>писменост</a:t>
            </a:r>
            <a:r>
              <a:rPr lang="en-US" dirty="0"/>
              <a:t> (</a:t>
            </a:r>
            <a:r>
              <a:rPr lang="en-US" dirty="0" err="1"/>
              <a:t>информације</a:t>
            </a:r>
            <a:r>
              <a:rPr lang="en-US" dirty="0"/>
              <a:t> </a:t>
            </a:r>
            <a:r>
              <a:rPr lang="en-US" dirty="0" err="1"/>
              <a:t>које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налазе</a:t>
            </a:r>
            <a:r>
              <a:rPr lang="en-US" dirty="0"/>
              <a:t> у </a:t>
            </a:r>
            <a:r>
              <a:rPr lang="en-US" dirty="0" err="1"/>
              <a:t>различитим</a:t>
            </a:r>
            <a:r>
              <a:rPr lang="en-US" dirty="0"/>
              <a:t> </a:t>
            </a:r>
            <a:r>
              <a:rPr lang="en-US" dirty="0" err="1"/>
              <a:t>формуларима</a:t>
            </a:r>
            <a:r>
              <a:rPr lang="en-US" dirty="0"/>
              <a:t>) и </a:t>
            </a:r>
            <a:endParaRPr lang="sr-Cyrl-R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квантитативна</a:t>
            </a:r>
            <a:r>
              <a:rPr lang="en-US" dirty="0" smtClean="0"/>
              <a:t> </a:t>
            </a:r>
            <a:r>
              <a:rPr lang="en-US" dirty="0" err="1"/>
              <a:t>писменост</a:t>
            </a:r>
            <a:r>
              <a:rPr lang="en-US" dirty="0"/>
              <a:t> (</a:t>
            </a:r>
            <a:r>
              <a:rPr lang="en-US" dirty="0" err="1"/>
              <a:t>разумевање</a:t>
            </a:r>
            <a:r>
              <a:rPr lang="en-US" dirty="0"/>
              <a:t>,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пример</a:t>
            </a:r>
            <a:r>
              <a:rPr lang="en-US" dirty="0"/>
              <a:t>, </a:t>
            </a:r>
            <a:r>
              <a:rPr lang="en-US" dirty="0" err="1"/>
              <a:t>извештаја</a:t>
            </a:r>
            <a:r>
              <a:rPr lang="en-US" dirty="0"/>
              <a:t> о </a:t>
            </a:r>
            <a:r>
              <a:rPr lang="en-US" dirty="0" err="1"/>
              <a:t>стању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рачуну</a:t>
            </a:r>
            <a:r>
              <a:rPr lang="en-US" dirty="0"/>
              <a:t> у </a:t>
            </a:r>
            <a:r>
              <a:rPr lang="en-US" dirty="0" err="1"/>
              <a:t>банци</a:t>
            </a:r>
            <a:r>
              <a:rPr lang="en-US" dirty="0"/>
              <a:t>, </a:t>
            </a:r>
            <a:r>
              <a:rPr lang="en-US" dirty="0" err="1"/>
              <a:t>одређивање</a:t>
            </a:r>
            <a:r>
              <a:rPr lang="en-US" dirty="0"/>
              <a:t> </a:t>
            </a:r>
            <a:r>
              <a:rPr lang="en-US" dirty="0" err="1"/>
              <a:t>пореза</a:t>
            </a:r>
            <a:r>
              <a:rPr lang="en-US" dirty="0"/>
              <a:t>, </a:t>
            </a:r>
            <a:r>
              <a:rPr lang="en-US" dirty="0" err="1"/>
              <a:t>камата</a:t>
            </a:r>
            <a:r>
              <a:rPr lang="en-US" dirty="0"/>
              <a:t> и </a:t>
            </a:r>
            <a:r>
              <a:rPr lang="en-US" dirty="0" err="1"/>
              <a:t>др</a:t>
            </a:r>
            <a:r>
              <a:rPr lang="en-US" dirty="0"/>
              <a:t>).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Концепт писмености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 dirty="0" smtClean="0"/>
          </a:p>
          <a:p>
            <a:pPr marL="0" indent="0" algn="just">
              <a:buNone/>
            </a:pPr>
            <a:r>
              <a:rPr lang="ru-RU" altLang="en-US" sz="2800" dirty="0" smtClean="0"/>
              <a:t>Пре </a:t>
            </a:r>
            <a:r>
              <a:rPr lang="ru-RU" altLang="en-US" sz="2800" dirty="0"/>
              <a:t>100 година било је довољно познавати слова, помало читати и нешто написати. Данас, у 21. веку, под писменошћу се подразумева</a:t>
            </a:r>
            <a:r>
              <a:rPr lang="en-US" altLang="en-US" sz="2800" dirty="0"/>
              <a:t> </a:t>
            </a:r>
            <a:r>
              <a:rPr lang="sr-Cyrl-RS" altLang="en-US" sz="2800" dirty="0"/>
              <a:t>много </a:t>
            </a:r>
            <a:r>
              <a:rPr lang="sr-Cyrl-RS" altLang="en-US" sz="2800" dirty="0" smtClean="0"/>
              <a:t>тога</a:t>
            </a:r>
            <a:r>
              <a:rPr lang="sr-Cyrl-RS" altLang="en-US" sz="2800" dirty="0"/>
              <a:t> </a:t>
            </a:r>
            <a:r>
              <a:rPr lang="sr-Cyrl-RS" altLang="en-US" sz="2800" dirty="0" smtClean="0"/>
              <a:t>(основна, функционална, медијска, научна, дигитална, информациона, друштвена)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48" y="0"/>
            <a:ext cx="12271248" cy="6858000"/>
          </a:xfrm>
        </p:spPr>
      </p:pic>
    </p:spTree>
    <p:extLst>
      <p:ext uri="{BB962C8B-B14F-4D97-AF65-F5344CB8AC3E}">
        <p14:creationId xmlns:p14="http://schemas.microsoft.com/office/powerpoint/2010/main" val="29951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524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Међународни дан писмености</vt:lpstr>
      <vt:lpstr>Када се обележава?</vt:lpstr>
      <vt:lpstr>Шта подразумева неписменост?</vt:lpstr>
      <vt:lpstr>Ситуација у свету</vt:lpstr>
      <vt:lpstr>Ситуација у Србији</vt:lpstr>
      <vt:lpstr>Концепт писмености</vt:lpstr>
      <vt:lpstr>Концепт писмености</vt:lpstr>
      <vt:lpstr>Концепт писмености</vt:lpstr>
      <vt:lpstr>PowerPoint Presentation</vt:lpstr>
      <vt:lpstr>Зашто је важна писменост?</vt:lpstr>
      <vt:lpstr>„Писменост отвара још једне очи људима, оне кроз које душа гледа даље“ Доситеј Обрадовић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17</cp:revision>
  <dcterms:created xsi:type="dcterms:W3CDTF">2021-08-22T15:13:03Z</dcterms:created>
  <dcterms:modified xsi:type="dcterms:W3CDTF">2021-09-09T04:47:46Z</dcterms:modified>
</cp:coreProperties>
</file>