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64" r:id="rId7"/>
    <p:sldId id="263" r:id="rId8"/>
    <p:sldId id="25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C6049-3A95-421C-94EB-41CA5E98D92D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3E046-45EC-4D4F-A5CF-80DC870D1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958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C6049-3A95-421C-94EB-41CA5E98D92D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3E046-45EC-4D4F-A5CF-80DC870D1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021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C6049-3A95-421C-94EB-41CA5E98D92D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3E046-45EC-4D4F-A5CF-80DC870D1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552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C6049-3A95-421C-94EB-41CA5E98D92D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3E046-45EC-4D4F-A5CF-80DC870D1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910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C6049-3A95-421C-94EB-41CA5E98D92D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3E046-45EC-4D4F-A5CF-80DC870D1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309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C6049-3A95-421C-94EB-41CA5E98D92D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3E046-45EC-4D4F-A5CF-80DC870D1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430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C6049-3A95-421C-94EB-41CA5E98D92D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3E046-45EC-4D4F-A5CF-80DC870D1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100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C6049-3A95-421C-94EB-41CA5E98D92D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3E046-45EC-4D4F-A5CF-80DC870D1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466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C6049-3A95-421C-94EB-41CA5E98D92D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3E046-45EC-4D4F-A5CF-80DC870D1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734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C6049-3A95-421C-94EB-41CA5E98D92D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3E046-45EC-4D4F-A5CF-80DC870D1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938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C6049-3A95-421C-94EB-41CA5E98D92D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3E046-45EC-4D4F-A5CF-80DC870D1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029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C6049-3A95-421C-94EB-41CA5E98D92D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3E046-45EC-4D4F-A5CF-80DC870D1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084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icef.org/serbia/zaustavimo-digitalno-nasilj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07008"/>
            <a:ext cx="9144000" cy="1024128"/>
          </a:xfrm>
        </p:spPr>
        <p:txBody>
          <a:bodyPr/>
          <a:lstStyle/>
          <a:p>
            <a:r>
              <a:rPr lang="sr-Cyrl-RS" b="1" dirty="0" smtClean="0">
                <a:latin typeface="Comic Sans MS" panose="030F0702030302020204" pitchFamily="66" charset="0"/>
              </a:rPr>
              <a:t>Дигитално насиље</a:t>
            </a:r>
            <a:endParaRPr lang="en-US" b="1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1336" y="2313432"/>
            <a:ext cx="4727447" cy="3831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46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latin typeface="Comic Sans MS" panose="030F0702030302020204" pitchFamily="66" charset="0"/>
              </a:rPr>
              <a:t>Шта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је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дигитално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насиљ</a:t>
            </a:r>
            <a:r>
              <a:rPr lang="sr-Cyrl-RS" b="1" dirty="0" smtClean="0">
                <a:latin typeface="Comic Sans MS" panose="030F0702030302020204" pitchFamily="66" charset="0"/>
              </a:rPr>
              <a:t>е</a:t>
            </a:r>
            <a:r>
              <a:rPr lang="en-US" b="1" dirty="0" smtClean="0">
                <a:latin typeface="Comic Sans MS" panose="030F0702030302020204" pitchFamily="66" charset="0"/>
              </a:rPr>
              <a:t>?</a:t>
            </a:r>
            <a:r>
              <a:rPr lang="en-US" b="1" dirty="0">
                <a:latin typeface="Comic Sans MS" panose="030F0702030302020204" pitchFamily="66" charset="0"/>
              </a:rPr>
              <a:t/>
            </a:r>
            <a:br>
              <a:rPr lang="en-US" b="1" dirty="0">
                <a:latin typeface="Comic Sans MS" panose="030F0702030302020204" pitchFamily="66" charset="0"/>
              </a:rPr>
            </a:br>
            <a:endParaRPr lang="en-US" b="1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537693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>
                <a:latin typeface="Comic Sans MS" panose="030F0702030302020204" pitchFamily="66" charset="0"/>
              </a:rPr>
              <a:t>Насиље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на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интернету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је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сваки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облик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насиља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које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настаје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употребом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дигиталних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технологија</a:t>
            </a:r>
            <a:r>
              <a:rPr lang="en-US" dirty="0">
                <a:latin typeface="Comic Sans MS" panose="030F0702030302020204" pitchFamily="66" charset="0"/>
              </a:rPr>
              <a:t>.</a:t>
            </a:r>
          </a:p>
          <a:p>
            <a:pPr marL="0" indent="0" algn="just">
              <a:buNone/>
            </a:pPr>
            <a:endParaRPr lang="sr-Cyrl-RS" dirty="0" smtClean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en-US" dirty="0" err="1">
                <a:latin typeface="Comic Sans MS" panose="030F0702030302020204" pitchFamily="66" charset="0"/>
              </a:rPr>
              <a:t>Може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се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одвијати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на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друштвеним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мрежама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апликацијама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за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размену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порука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гејминг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платформама</a:t>
            </a:r>
            <a:r>
              <a:rPr lang="en-US" dirty="0">
                <a:latin typeface="Comic Sans MS" panose="030F0702030302020204" pitchFamily="66" charset="0"/>
              </a:rPr>
              <a:t> и </a:t>
            </a:r>
            <a:r>
              <a:rPr lang="en-US" dirty="0" err="1">
                <a:latin typeface="Comic Sans MS" panose="030F0702030302020204" pitchFamily="66" charset="0"/>
              </a:rPr>
              <a:t>мобилним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телефонима</a:t>
            </a:r>
            <a:r>
              <a:rPr lang="en-US" dirty="0">
                <a:latin typeface="Comic Sans MS" panose="030F0702030302020204" pitchFamily="66" charset="0"/>
              </a:rPr>
              <a:t>. </a:t>
            </a:r>
            <a:r>
              <a:rPr lang="en-US" dirty="0" err="1">
                <a:latin typeface="Comic Sans MS" panose="030F0702030302020204" pitchFamily="66" charset="0"/>
              </a:rPr>
              <a:t>То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је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понашање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које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се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понавља</a:t>
            </a:r>
            <a:r>
              <a:rPr lang="en-US" dirty="0">
                <a:latin typeface="Comic Sans MS" panose="030F0702030302020204" pitchFamily="66" charset="0"/>
              </a:rPr>
              <a:t> и </a:t>
            </a:r>
            <a:r>
              <a:rPr lang="en-US" dirty="0" err="1">
                <a:latin typeface="Comic Sans MS" panose="030F0702030302020204" pitchFamily="66" charset="0"/>
              </a:rPr>
              <a:t>које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има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за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циљ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да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уплаши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наљути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или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осрамоти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особе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које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су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нападнуте</a:t>
            </a:r>
            <a:r>
              <a:rPr lang="en-US" dirty="0"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8536" y="1001949"/>
            <a:ext cx="4018886" cy="2535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5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mic Sans MS" panose="030F0702030302020204" pitchFamily="66" charset="0"/>
              </a:rPr>
              <a:t>Примери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дигиталног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насиља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су</a:t>
            </a:r>
            <a:r>
              <a:rPr lang="en-US" b="1" dirty="0">
                <a:latin typeface="Comic Sans MS" panose="030F0702030302020204" pitchFamily="66" charset="0"/>
              </a:rPr>
              <a:t>:</a:t>
            </a:r>
            <a:br>
              <a:rPr lang="en-US" b="1" dirty="0">
                <a:latin typeface="Comic Sans MS" panose="030F0702030302020204" pitchFamily="66" charset="0"/>
              </a:rPr>
            </a:br>
            <a:endParaRPr lang="en-US" b="1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err="1">
                <a:latin typeface="Comic Sans MS" panose="030F0702030302020204" pitchFamily="66" charset="0"/>
              </a:rPr>
              <a:t>ширење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неистина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или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објављивање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срамотних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фотографија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некога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на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друштвеним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мрежама</a:t>
            </a:r>
            <a:endParaRPr lang="en-US" dirty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endParaRPr lang="en-US" dirty="0">
              <a:latin typeface="Comic Sans MS" panose="030F0702030302020204" pitchFamily="66" charset="0"/>
            </a:endParaRPr>
          </a:p>
          <a:p>
            <a:pPr algn="just"/>
            <a:r>
              <a:rPr lang="en-US" dirty="0" err="1" smtClean="0">
                <a:latin typeface="Comic Sans MS" panose="030F0702030302020204" pitchFamily="66" charset="0"/>
              </a:rPr>
              <a:t>слање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претњи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преко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платформе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за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размену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порука</a:t>
            </a:r>
            <a:endParaRPr lang="en-US" dirty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endParaRPr lang="en-US" dirty="0">
              <a:latin typeface="Comic Sans MS" panose="030F0702030302020204" pitchFamily="66" charset="0"/>
            </a:endParaRPr>
          </a:p>
          <a:p>
            <a:pPr algn="just"/>
            <a:r>
              <a:rPr lang="en-US" dirty="0" err="1" smtClean="0">
                <a:latin typeface="Comic Sans MS" panose="030F0702030302020204" pitchFamily="66" charset="0"/>
              </a:rPr>
              <a:t>лажно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представљање</a:t>
            </a:r>
            <a:r>
              <a:rPr lang="en-US" dirty="0">
                <a:latin typeface="Comic Sans MS" panose="030F0702030302020204" pitchFamily="66" charset="0"/>
              </a:rPr>
              <a:t> и </a:t>
            </a:r>
            <a:r>
              <a:rPr lang="en-US" dirty="0" err="1">
                <a:latin typeface="Comic Sans MS" panose="030F0702030302020204" pitchFamily="66" charset="0"/>
              </a:rPr>
              <a:t>слање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неприкладних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порука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другима</a:t>
            </a:r>
            <a:r>
              <a:rPr lang="en-US" dirty="0">
                <a:latin typeface="Comic Sans MS" panose="030F0702030302020204" pitchFamily="66" charset="0"/>
              </a:rPr>
              <a:t> у </a:t>
            </a:r>
            <a:r>
              <a:rPr lang="en-US" dirty="0" err="1">
                <a:latin typeface="Comic Sans MS" panose="030F0702030302020204" pitchFamily="66" charset="0"/>
              </a:rPr>
              <a:t>туђе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име</a:t>
            </a:r>
            <a:r>
              <a:rPr lang="en-US" dirty="0" smtClean="0">
                <a:latin typeface="Comic Sans MS" panose="030F0702030302020204" pitchFamily="66" charset="0"/>
              </a:rPr>
              <a:t>.</a:t>
            </a:r>
            <a:endParaRPr lang="sr-Cyrl-RS" dirty="0" smtClean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endParaRPr lang="en-US" dirty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en-US" dirty="0" err="1">
                <a:latin typeface="Comic Sans MS" panose="030F0702030302020204" pitchFamily="66" charset="0"/>
              </a:rPr>
              <a:t>Насиље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уживо</a:t>
            </a:r>
            <a:r>
              <a:rPr lang="en-US" dirty="0">
                <a:latin typeface="Comic Sans MS" panose="030F0702030302020204" pitchFamily="66" charset="0"/>
              </a:rPr>
              <a:t> и </a:t>
            </a:r>
            <a:r>
              <a:rPr lang="en-US" dirty="0" err="1">
                <a:latin typeface="Comic Sans MS" panose="030F0702030302020204" pitchFamily="66" charset="0"/>
              </a:rPr>
              <a:t>насиље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на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интернету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се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често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могу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дешавати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упоредо</a:t>
            </a:r>
            <a:r>
              <a:rPr lang="en-US" dirty="0">
                <a:latin typeface="Comic Sans MS" panose="030F0702030302020204" pitchFamily="66" charset="0"/>
              </a:rPr>
              <a:t>. </a:t>
            </a:r>
            <a:r>
              <a:rPr lang="en-US" dirty="0" err="1">
                <a:latin typeface="Comic Sans MS" panose="030F0702030302020204" pitchFamily="66" charset="0"/>
              </a:rPr>
              <a:t>Међутим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насиље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на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интернету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оставља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дигитални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запис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који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може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да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послужи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као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доказ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приликом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његовог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заустављања</a:t>
            </a:r>
            <a:r>
              <a:rPr lang="en-US" dirty="0">
                <a:latin typeface="Comic Sans MS" panose="030F0702030302020204" pitchFamily="66" charset="0"/>
              </a:rPr>
              <a:t>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78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047" y="77822"/>
            <a:ext cx="10282136" cy="6702358"/>
          </a:xfrm>
        </p:spPr>
      </p:pic>
    </p:spTree>
    <p:extLst>
      <p:ext uri="{BB962C8B-B14F-4D97-AF65-F5344CB8AC3E}">
        <p14:creationId xmlns:p14="http://schemas.microsoft.com/office/powerpoint/2010/main" val="202228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b="1" dirty="0" smtClean="0">
                <a:latin typeface="Comic Sans MS" panose="030F0702030302020204" pitchFamily="66" charset="0"/>
              </a:rPr>
              <a:t>Интернет бонтон</a:t>
            </a:r>
            <a:endParaRPr lang="en-US" b="1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Comic Sans MS" panose="030F0702030302020204" pitchFamily="66" charset="0"/>
              </a:rPr>
              <a:t>Морамо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да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будемо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пажљиви</a:t>
            </a:r>
            <a:r>
              <a:rPr lang="en-US" dirty="0">
                <a:latin typeface="Comic Sans MS" panose="030F0702030302020204" pitchFamily="66" charset="0"/>
              </a:rPr>
              <a:t> о </a:t>
            </a:r>
            <a:r>
              <a:rPr lang="en-US" dirty="0" err="1">
                <a:latin typeface="Comic Sans MS" panose="030F0702030302020204" pitchFamily="66" charset="0"/>
              </a:rPr>
              <a:t>ономе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што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делимо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или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кажемо</a:t>
            </a:r>
            <a:r>
              <a:rPr lang="en-US" dirty="0">
                <a:latin typeface="Comic Sans MS" panose="030F0702030302020204" pitchFamily="66" charset="0"/>
              </a:rPr>
              <a:t> у </a:t>
            </a:r>
            <a:r>
              <a:rPr lang="en-US" dirty="0" err="1">
                <a:latin typeface="Comic Sans MS" panose="030F0702030302020204" pitchFamily="66" charset="0"/>
              </a:rPr>
              <a:t>дигиталном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простору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јер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наше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речи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могу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нанети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штету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другима</a:t>
            </a:r>
            <a:r>
              <a:rPr lang="en-US" dirty="0">
                <a:latin typeface="Comic Sans MS" panose="030F0702030302020204" pitchFamily="66" charset="0"/>
              </a:rPr>
              <a:t>.</a:t>
            </a:r>
          </a:p>
          <a:p>
            <a:r>
              <a:rPr lang="en-US" dirty="0" err="1">
                <a:latin typeface="Comic Sans MS" panose="030F0702030302020204" pitchFamily="66" charset="0"/>
              </a:rPr>
              <a:t>Добро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размисли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пре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него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што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објавиш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или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поделиш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било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шта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на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друштвеним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мрежама</a:t>
            </a:r>
            <a:r>
              <a:rPr lang="en-US" dirty="0">
                <a:latin typeface="Comic Sans MS" panose="030F0702030302020204" pitchFamily="66" charset="0"/>
              </a:rPr>
              <a:t> - </a:t>
            </a:r>
            <a:r>
              <a:rPr lang="en-US" dirty="0" err="1">
                <a:latin typeface="Comic Sans MS" panose="030F0702030302020204" pitchFamily="66" charset="0"/>
              </a:rPr>
              <a:t>јер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то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може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да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остане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заувек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на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интернету</a:t>
            </a:r>
            <a:r>
              <a:rPr lang="en-US" dirty="0"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8962" y="4001294"/>
            <a:ext cx="2982581" cy="2130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59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6304"/>
            <a:ext cx="10515600" cy="105156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latin typeface="Comic Sans MS" panose="030F0702030302020204" pitchFamily="66" charset="0"/>
              </a:rPr>
              <a:t>Како да спречим да неко злоупотреби </a:t>
            </a:r>
            <a:r>
              <a:rPr lang="ru-RU" sz="3200" b="1" dirty="0" smtClean="0">
                <a:latin typeface="Comic Sans MS" panose="030F0702030302020204" pitchFamily="66" charset="0"/>
              </a:rPr>
              <a:t/>
            </a:r>
            <a:br>
              <a:rPr lang="ru-RU" sz="3200" b="1" dirty="0" smtClean="0">
                <a:latin typeface="Comic Sans MS" panose="030F0702030302020204" pitchFamily="66" charset="0"/>
              </a:rPr>
            </a:br>
            <a:r>
              <a:rPr lang="ru-RU" sz="3200" b="1" dirty="0" smtClean="0">
                <a:latin typeface="Comic Sans MS" panose="030F0702030302020204" pitchFamily="66" charset="0"/>
              </a:rPr>
              <a:t>моје </a:t>
            </a:r>
            <a:r>
              <a:rPr lang="ru-RU" sz="3200" b="1" dirty="0">
                <a:latin typeface="Comic Sans MS" panose="030F0702030302020204" pitchFamily="66" charset="0"/>
              </a:rPr>
              <a:t>личне податке на интернету</a:t>
            </a:r>
            <a:r>
              <a:rPr lang="ru-RU" sz="3200" b="1" dirty="0" smtClean="0">
                <a:latin typeface="Comic Sans MS" panose="030F0702030302020204" pitchFamily="66" charset="0"/>
              </a:rPr>
              <a:t>?</a:t>
            </a: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7280"/>
            <a:ext cx="10515600" cy="584301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sz="8800" dirty="0">
                <a:latin typeface="Comic Sans MS" panose="030F0702030302020204" pitchFamily="66" charset="0"/>
              </a:rPr>
              <a:t>Добро размисли пре него што објавиш или поделиш било шта на друштвеним мрежама - јер то може остати заувек на интернету и неко може касније да злоупотреби те податке. Немој давати личне податке као што су адреса, телефонски број или име школе.</a:t>
            </a:r>
          </a:p>
          <a:p>
            <a:pPr marL="0" indent="0">
              <a:buNone/>
            </a:pPr>
            <a:endParaRPr lang="ru-RU" sz="8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ru-RU" sz="8800" dirty="0">
                <a:latin typeface="Comic Sans MS" panose="030F0702030302020204" pitchFamily="66" charset="0"/>
              </a:rPr>
              <a:t>На већини друштвених мрежа можеш да</a:t>
            </a:r>
            <a:r>
              <a:rPr lang="ru-RU" sz="8800" dirty="0" smtClean="0">
                <a:latin typeface="Comic Sans MS" panose="030F0702030302020204" pitchFamily="66" charset="0"/>
              </a:rPr>
              <a:t>:</a:t>
            </a:r>
            <a:endParaRPr lang="ru-RU" sz="8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ru-RU" sz="8800" dirty="0">
                <a:latin typeface="Comic Sans MS" panose="030F0702030302020204" pitchFamily="66" charset="0"/>
              </a:rPr>
              <a:t>• кроз подешавање поставки приватности налога одабереш ко може да види твој профил, да ти шаље директне поруке или коментарише постове</a:t>
            </a:r>
            <a:r>
              <a:rPr lang="ru-RU" sz="8800" dirty="0" smtClean="0">
                <a:latin typeface="Comic Sans MS" panose="030F0702030302020204" pitchFamily="66" charset="0"/>
              </a:rPr>
              <a:t>.</a:t>
            </a:r>
            <a:endParaRPr lang="ru-RU" sz="8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ru-RU" sz="8800" dirty="0">
                <a:latin typeface="Comic Sans MS" panose="030F0702030302020204" pitchFamily="66" charset="0"/>
              </a:rPr>
              <a:t>• пријавиш штетне коментаре, поруке и фотографије и затражиш њихово </a:t>
            </a:r>
            <a:r>
              <a:rPr lang="ru-RU" sz="8800" dirty="0" smtClean="0">
                <a:latin typeface="Comic Sans MS" panose="030F0702030302020204" pitchFamily="66" charset="0"/>
              </a:rPr>
              <a:t>уклањање</a:t>
            </a:r>
            <a:endParaRPr lang="ru-RU" sz="8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ru-RU" sz="8800" dirty="0">
                <a:latin typeface="Comic Sans MS" panose="030F0702030302020204" pitchFamily="66" charset="0"/>
              </a:rPr>
              <a:t>• потпуно блокираш људе – неће моћи да виде твој профил, нити да те поново контактирају</a:t>
            </a:r>
            <a:r>
              <a:rPr lang="ru-RU" sz="8800" dirty="0" smtClean="0">
                <a:latin typeface="Comic Sans MS" panose="030F0702030302020204" pitchFamily="66" charset="0"/>
              </a:rPr>
              <a:t>.</a:t>
            </a:r>
            <a:endParaRPr lang="ru-RU" sz="8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ru-RU" sz="8800" dirty="0">
                <a:latin typeface="Comic Sans MS" panose="030F0702030302020204" pitchFamily="66" charset="0"/>
              </a:rPr>
              <a:t>• одабереш да се коментари одређених људи појављују само њима</a:t>
            </a:r>
            <a:r>
              <a:rPr lang="ru-RU" sz="8800" dirty="0" smtClean="0">
                <a:latin typeface="Comic Sans MS" panose="030F0702030302020204" pitchFamily="66" charset="0"/>
              </a:rPr>
              <a:t>.</a:t>
            </a:r>
            <a:endParaRPr lang="ru-RU" sz="8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ru-RU" sz="8800" dirty="0">
                <a:latin typeface="Comic Sans MS" panose="030F0702030302020204" pitchFamily="66" charset="0"/>
              </a:rPr>
              <a:t>• обришеш постове на свом профилу или да их сакријеш од одређених људи.</a:t>
            </a:r>
          </a:p>
          <a:p>
            <a:pPr marL="0" indent="0">
              <a:buNone/>
            </a:pPr>
            <a:endParaRPr lang="ru-RU" sz="8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ru-RU" sz="8800" dirty="0">
                <a:latin typeface="Comic Sans MS" panose="030F0702030302020204" pitchFamily="66" charset="0"/>
              </a:rPr>
              <a:t>На </a:t>
            </a:r>
            <a:r>
              <a:rPr lang="ru-RU" sz="8800" dirty="0" smtClean="0">
                <a:latin typeface="Comic Sans MS" panose="030F0702030302020204" pitchFamily="66" charset="0"/>
              </a:rPr>
              <a:t>већини </a:t>
            </a:r>
            <a:r>
              <a:rPr lang="ru-RU" sz="8800" dirty="0">
                <a:latin typeface="Comic Sans MS" panose="030F0702030302020204" pitchFamily="66" charset="0"/>
              </a:rPr>
              <a:t>друштвених мрежа, особе које блокираш неће добити обавештење да си то урадио/ла.</a:t>
            </a:r>
            <a:endParaRPr lang="en-US" sz="8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72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9372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b="1" dirty="0" smtClean="0">
                <a:latin typeface="Comic Sans MS" panose="030F0702030302020204" pitchFamily="66" charset="0"/>
              </a:rPr>
              <a:t>Шта могу да урадим?</a:t>
            </a:r>
            <a:br>
              <a:rPr lang="sr-Cyrl-RS" b="1" dirty="0" smtClean="0">
                <a:latin typeface="Comic Sans MS" panose="030F0702030302020204" pitchFamily="66" charset="0"/>
              </a:rPr>
            </a:br>
            <a:r>
              <a:rPr lang="en-US" sz="2700" dirty="0" err="1">
                <a:latin typeface="Comic Sans MS" panose="030F0702030302020204" pitchFamily="66" charset="0"/>
              </a:rPr>
              <a:t>Где</a:t>
            </a:r>
            <a:r>
              <a:rPr lang="en-US" sz="2700" dirty="0">
                <a:latin typeface="Comic Sans MS" panose="030F0702030302020204" pitchFamily="66" charset="0"/>
              </a:rPr>
              <a:t> </a:t>
            </a:r>
            <a:r>
              <a:rPr lang="en-US" sz="2700" dirty="0" err="1">
                <a:latin typeface="Comic Sans MS" panose="030F0702030302020204" pitchFamily="66" charset="0"/>
              </a:rPr>
              <a:t>год</a:t>
            </a:r>
            <a:r>
              <a:rPr lang="en-US" sz="2700" dirty="0">
                <a:latin typeface="Comic Sans MS" panose="030F0702030302020204" pitchFamily="66" charset="0"/>
              </a:rPr>
              <a:t> </a:t>
            </a:r>
            <a:r>
              <a:rPr lang="en-US" sz="2700" dirty="0" err="1">
                <a:latin typeface="Comic Sans MS" panose="030F0702030302020204" pitchFamily="66" charset="0"/>
              </a:rPr>
              <a:t>се</a:t>
            </a:r>
            <a:r>
              <a:rPr lang="en-US" sz="2700" dirty="0">
                <a:latin typeface="Comic Sans MS" panose="030F0702030302020204" pitchFamily="66" charset="0"/>
              </a:rPr>
              <a:t> </a:t>
            </a:r>
            <a:r>
              <a:rPr lang="en-US" sz="2700" dirty="0" err="1">
                <a:latin typeface="Comic Sans MS" panose="030F0702030302020204" pitchFamily="66" charset="0"/>
              </a:rPr>
              <a:t>насиље</a:t>
            </a:r>
            <a:r>
              <a:rPr lang="en-US" sz="2700" dirty="0">
                <a:latin typeface="Comic Sans MS" panose="030F0702030302020204" pitchFamily="66" charset="0"/>
              </a:rPr>
              <a:t> </a:t>
            </a:r>
            <a:r>
              <a:rPr lang="en-US" sz="2700" dirty="0" err="1">
                <a:latin typeface="Comic Sans MS" panose="030F0702030302020204" pitchFamily="66" charset="0"/>
              </a:rPr>
              <a:t>догоди</a:t>
            </a:r>
            <a:r>
              <a:rPr lang="en-US" sz="2700" dirty="0">
                <a:latin typeface="Comic Sans MS" panose="030F0702030302020204" pitchFamily="66" charset="0"/>
              </a:rPr>
              <a:t>, </a:t>
            </a:r>
            <a:r>
              <a:rPr lang="en-US" sz="2700" dirty="0" err="1">
                <a:latin typeface="Comic Sans MS" panose="030F0702030302020204" pitchFamily="66" charset="0"/>
              </a:rPr>
              <a:t>не</a:t>
            </a:r>
            <a:r>
              <a:rPr lang="en-US" sz="2700" dirty="0">
                <a:latin typeface="Comic Sans MS" panose="030F0702030302020204" pitchFamily="66" charset="0"/>
              </a:rPr>
              <a:t> </a:t>
            </a:r>
            <a:r>
              <a:rPr lang="en-US" sz="2700" dirty="0" err="1">
                <a:latin typeface="Comic Sans MS" panose="030F0702030302020204" pitchFamily="66" charset="0"/>
              </a:rPr>
              <a:t>мораш</a:t>
            </a:r>
            <a:r>
              <a:rPr lang="en-US" sz="2700" dirty="0">
                <a:latin typeface="Comic Sans MS" panose="030F0702030302020204" pitchFamily="66" charset="0"/>
              </a:rPr>
              <a:t> </a:t>
            </a:r>
            <a:r>
              <a:rPr lang="en-US" sz="2700" dirty="0" err="1">
                <a:latin typeface="Comic Sans MS" panose="030F0702030302020204" pitchFamily="66" charset="0"/>
              </a:rPr>
              <a:t>да</a:t>
            </a:r>
            <a:r>
              <a:rPr lang="en-US" sz="2700" dirty="0">
                <a:latin typeface="Comic Sans MS" panose="030F0702030302020204" pitchFamily="66" charset="0"/>
              </a:rPr>
              <a:t> </a:t>
            </a:r>
            <a:r>
              <a:rPr lang="en-US" sz="2700" dirty="0" err="1">
                <a:latin typeface="Comic Sans MS" panose="030F0702030302020204" pitchFamily="66" charset="0"/>
              </a:rPr>
              <a:t>га</a:t>
            </a:r>
            <a:r>
              <a:rPr lang="en-US" sz="2700" dirty="0">
                <a:latin typeface="Comic Sans MS" panose="030F0702030302020204" pitchFamily="66" charset="0"/>
              </a:rPr>
              <a:t> </a:t>
            </a:r>
            <a:r>
              <a:rPr lang="en-US" sz="2700" dirty="0" err="1">
                <a:latin typeface="Comic Sans MS" panose="030F0702030302020204" pitchFamily="66" charset="0"/>
              </a:rPr>
              <a:t>трпиш</a:t>
            </a:r>
            <a:r>
              <a:rPr lang="en-US" sz="2700" dirty="0"/>
              <a:t>, </a:t>
            </a:r>
            <a:r>
              <a:rPr lang="en-US" sz="2700" dirty="0" err="1">
                <a:latin typeface="Comic Sans MS" panose="030F0702030302020204" pitchFamily="66" charset="0"/>
              </a:rPr>
              <a:t>већ</a:t>
            </a:r>
            <a:r>
              <a:rPr lang="en-US" sz="2700" dirty="0">
                <a:latin typeface="Comic Sans MS" panose="030F0702030302020204" pitchFamily="66" charset="0"/>
              </a:rPr>
              <a:t> </a:t>
            </a:r>
            <a:r>
              <a:rPr lang="en-US" sz="2700" dirty="0" err="1">
                <a:latin typeface="Comic Sans MS" panose="030F0702030302020204" pitchFamily="66" charset="0"/>
              </a:rPr>
              <a:t>можеш</a:t>
            </a:r>
            <a:r>
              <a:rPr lang="en-US" sz="2700" dirty="0">
                <a:latin typeface="Comic Sans MS" panose="030F0702030302020204" pitchFamily="66" charset="0"/>
              </a:rPr>
              <a:t> </a:t>
            </a:r>
            <a:r>
              <a:rPr lang="en-US" sz="2700" dirty="0" err="1">
                <a:latin typeface="Comic Sans MS" panose="030F0702030302020204" pitchFamily="66" charset="0"/>
              </a:rPr>
              <a:t>да</a:t>
            </a:r>
            <a:r>
              <a:rPr lang="en-US" sz="2700" dirty="0">
                <a:latin typeface="Comic Sans MS" panose="030F0702030302020204" pitchFamily="66" charset="0"/>
              </a:rPr>
              <a:t> </a:t>
            </a:r>
            <a:r>
              <a:rPr lang="en-US" sz="2700" dirty="0" err="1">
                <a:latin typeface="Comic Sans MS" panose="030F0702030302020204" pitchFamily="66" charset="0"/>
              </a:rPr>
              <a:t>га</a:t>
            </a:r>
            <a:r>
              <a:rPr lang="en-US" sz="2700" dirty="0">
                <a:latin typeface="Comic Sans MS" panose="030F0702030302020204" pitchFamily="66" charset="0"/>
              </a:rPr>
              <a:t> </a:t>
            </a:r>
            <a:r>
              <a:rPr lang="en-US" sz="2700" dirty="0" err="1">
                <a:latin typeface="Comic Sans MS" panose="030F0702030302020204" pitchFamily="66" charset="0"/>
              </a:rPr>
              <a:t>пријавиш</a:t>
            </a:r>
            <a:r>
              <a:rPr lang="en-US" sz="2700" dirty="0">
                <a:latin typeface="Comic Sans MS" panose="030F0702030302020204" pitchFamily="66" charset="0"/>
              </a:rPr>
              <a:t> и </a:t>
            </a:r>
            <a:r>
              <a:rPr lang="en-US" sz="2700" dirty="0" err="1">
                <a:latin typeface="Comic Sans MS" panose="030F0702030302020204" pitchFamily="66" charset="0"/>
              </a:rPr>
              <a:t>зауставиш</a:t>
            </a:r>
            <a:r>
              <a:rPr lang="en-US" sz="2700" dirty="0">
                <a:latin typeface="Comic Sans MS" panose="030F0702030302020204" pitchFamily="66" charset="0"/>
              </a:rPr>
              <a:t>.</a:t>
            </a:r>
            <a:r>
              <a:rPr lang="en-US" sz="2700" dirty="0"/>
              <a:t/>
            </a:r>
            <a:br>
              <a:rPr lang="en-US" sz="2700" dirty="0"/>
            </a:br>
            <a:endParaRPr lang="en-US" sz="27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" y="1984248"/>
            <a:ext cx="4925568" cy="471171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002" y="2065592"/>
            <a:ext cx="6225702" cy="4630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75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r-Cyrl-RS" dirty="0" smtClean="0"/>
          </a:p>
          <a:p>
            <a:pPr marL="0" indent="0">
              <a:buNone/>
            </a:pPr>
            <a:r>
              <a:rPr lang="sr-Cyrl-RS" dirty="0" smtClean="0">
                <a:latin typeface="Comic Sans MS" panose="030F0702030302020204" pitchFamily="66" charset="0"/>
              </a:rPr>
              <a:t>Презентацију </a:t>
            </a:r>
            <a:r>
              <a:rPr lang="sr-Cyrl-RS" dirty="0">
                <a:latin typeface="Comic Sans MS" panose="030F0702030302020204" pitchFamily="66" charset="0"/>
              </a:rPr>
              <a:t>урадили </a:t>
            </a:r>
            <a:r>
              <a:rPr lang="sr-Cyrl-RS" dirty="0" smtClean="0">
                <a:latin typeface="Comic Sans MS" panose="030F0702030302020204" pitchFamily="66" charset="0"/>
              </a:rPr>
              <a:t>чланови </a:t>
            </a:r>
            <a:r>
              <a:rPr lang="sr-Cyrl-RS" dirty="0">
                <a:latin typeface="Comic Sans MS" panose="030F0702030302020204" pitchFamily="66" charset="0"/>
              </a:rPr>
              <a:t>Ученичког </a:t>
            </a:r>
            <a:r>
              <a:rPr lang="sr-Cyrl-RS" dirty="0" smtClean="0">
                <a:latin typeface="Comic Sans MS" panose="030F0702030302020204" pitchFamily="66" charset="0"/>
              </a:rPr>
              <a:t>парламента поводом Међународног дана борбе против вршњачког насиља.</a:t>
            </a:r>
            <a:endParaRPr lang="en-US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sr-Cyrl-RS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sr-Cyrl-RS" dirty="0" smtClean="0">
                <a:latin typeface="Comic Sans MS" panose="030F0702030302020204" pitchFamily="66" charset="0"/>
              </a:rPr>
              <a:t>Извор</a:t>
            </a:r>
          </a:p>
          <a:p>
            <a:pPr marL="0" indent="0">
              <a:buNone/>
            </a:pPr>
            <a:r>
              <a:rPr lang="en-US" dirty="0" smtClean="0">
                <a:latin typeface="Comic Sans MS" panose="030F0702030302020204" pitchFamily="66" charset="0"/>
                <a:hlinkClick r:id="rId2"/>
              </a:rPr>
              <a:t>https://www.unicef.org/serbia/zaustavimo-digitalno-nasilje</a:t>
            </a:r>
            <a:endParaRPr lang="sr-Cyrl-RS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123861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345</Words>
  <Application>Microsoft Office PowerPoint</Application>
  <PresentationFormat>Widescreen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Comic Sans MS</vt:lpstr>
      <vt:lpstr>Office Theme</vt:lpstr>
      <vt:lpstr>Дигитално насиље</vt:lpstr>
      <vt:lpstr>Шта је дигитално насиље? </vt:lpstr>
      <vt:lpstr>Примери дигиталног насиља су: </vt:lpstr>
      <vt:lpstr>PowerPoint Presentation</vt:lpstr>
      <vt:lpstr>Интернет бонтон</vt:lpstr>
      <vt:lpstr>Како да спречим да неко злоупотреби  моје личне податке на интернету?</vt:lpstr>
      <vt:lpstr>Шта могу да урадим? Где год се насиље догоди, не мораш да га трпиш, већ можеш да га пријавиш и зауставиш.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Дигитално насиље</dc:title>
  <dc:creator>HP</dc:creator>
  <cp:lastModifiedBy>HP</cp:lastModifiedBy>
  <cp:revision>7</cp:revision>
  <dcterms:created xsi:type="dcterms:W3CDTF">2021-02-17T16:26:21Z</dcterms:created>
  <dcterms:modified xsi:type="dcterms:W3CDTF">2021-02-17T17:07:03Z</dcterms:modified>
</cp:coreProperties>
</file>